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notesMasterIdLst>
    <p:notesMasterId r:id="rId19"/>
  </p:notesMasterIdLst>
  <p:sldIdLst>
    <p:sldId id="256" r:id="rId2"/>
    <p:sldId id="279" r:id="rId3"/>
    <p:sldId id="272" r:id="rId4"/>
    <p:sldId id="276" r:id="rId5"/>
    <p:sldId id="277" r:id="rId6"/>
    <p:sldId id="278" r:id="rId7"/>
    <p:sldId id="282" r:id="rId8"/>
    <p:sldId id="286" r:id="rId9"/>
    <p:sldId id="287" r:id="rId10"/>
    <p:sldId id="288" r:id="rId11"/>
    <p:sldId id="289" r:id="rId12"/>
    <p:sldId id="262" r:id="rId13"/>
    <p:sldId id="270" r:id="rId14"/>
    <p:sldId id="265" r:id="rId15"/>
    <p:sldId id="273" r:id="rId16"/>
    <p:sldId id="274" r:id="rId17"/>
    <p:sldId id="263" r:id="rId18"/>
  </p:sldIdLst>
  <p:sldSz cx="12192000" cy="6858000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F:\Young%20Knocknaheeny\Charts%20for%20CRINI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niche-2012r2\Young%20Knocknaheeny\Baseline%20Profile\Data\Speech%20and%20Language\Spring%202015%20Results%20(2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niche-2012r2\Young%20Knocknaheeny\Baseline%20Profile\Data\Early%20Years\Copy%20of%20Baseline%20ECER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964376198186656E-2"/>
          <c:y val="2.3081697225032137E-2"/>
          <c:w val="0.91715910665175804"/>
          <c:h val="0.854295470226756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Sheet2!$B$12</c:f>
              <c:strCache>
                <c:ptCount val="1"/>
                <c:pt idx="0">
                  <c:v>≤ 20th percentile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Sheet2!$A$13:$A$19</c:f>
              <c:strCache>
                <c:ptCount val="7"/>
                <c:pt idx="0">
                  <c:v>1st Class</c:v>
                </c:pt>
                <c:pt idx="1">
                  <c:v>2nd Class</c:v>
                </c:pt>
                <c:pt idx="2">
                  <c:v>3rd Class</c:v>
                </c:pt>
                <c:pt idx="3">
                  <c:v>4th Class</c:v>
                </c:pt>
                <c:pt idx="4">
                  <c:v>5th Class</c:v>
                </c:pt>
                <c:pt idx="5">
                  <c:v>6th Class</c:v>
                </c:pt>
                <c:pt idx="6">
                  <c:v>Total</c:v>
                </c:pt>
              </c:strCache>
            </c:strRef>
          </c:cat>
          <c:val>
            <c:numRef>
              <c:f>Sheet2!$B$13:$B$19</c:f>
              <c:numCache>
                <c:formatCode>0</c:formatCode>
                <c:ptCount val="7"/>
                <c:pt idx="0">
                  <c:v>14.285714285714285</c:v>
                </c:pt>
                <c:pt idx="1">
                  <c:v>27.397260273972602</c:v>
                </c:pt>
                <c:pt idx="2">
                  <c:v>26.086956521739129</c:v>
                </c:pt>
                <c:pt idx="3">
                  <c:v>44.594594594594597</c:v>
                </c:pt>
                <c:pt idx="4">
                  <c:v>47.222222222222221</c:v>
                </c:pt>
                <c:pt idx="5">
                  <c:v>32.8125</c:v>
                </c:pt>
                <c:pt idx="6">
                  <c:v>32</c:v>
                </c:pt>
              </c:numCache>
            </c:numRef>
          </c:val>
        </c:ser>
        <c:ser>
          <c:idx val="1"/>
          <c:order val="1"/>
          <c:tx>
            <c:strRef>
              <c:f>Sheet2!$C$12</c:f>
              <c:strCache>
                <c:ptCount val="1"/>
                <c:pt idx="0">
                  <c:v>21st- 40th percentile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Sheet2!$A$13:$A$19</c:f>
              <c:strCache>
                <c:ptCount val="7"/>
                <c:pt idx="0">
                  <c:v>1st Class</c:v>
                </c:pt>
                <c:pt idx="1">
                  <c:v>2nd Class</c:v>
                </c:pt>
                <c:pt idx="2">
                  <c:v>3rd Class</c:v>
                </c:pt>
                <c:pt idx="3">
                  <c:v>4th Class</c:v>
                </c:pt>
                <c:pt idx="4">
                  <c:v>5th Class</c:v>
                </c:pt>
                <c:pt idx="5">
                  <c:v>6th Class</c:v>
                </c:pt>
                <c:pt idx="6">
                  <c:v>Total</c:v>
                </c:pt>
              </c:strCache>
            </c:strRef>
          </c:cat>
          <c:val>
            <c:numRef>
              <c:f>Sheet2!$C$13:$C$19</c:f>
              <c:numCache>
                <c:formatCode>0</c:formatCode>
                <c:ptCount val="7"/>
                <c:pt idx="0">
                  <c:v>23.376623376623375</c:v>
                </c:pt>
                <c:pt idx="1">
                  <c:v>27.397260273972602</c:v>
                </c:pt>
                <c:pt idx="2">
                  <c:v>26.086956521739129</c:v>
                </c:pt>
                <c:pt idx="3">
                  <c:v>29.72972972972973</c:v>
                </c:pt>
                <c:pt idx="4">
                  <c:v>30.555555555555557</c:v>
                </c:pt>
                <c:pt idx="5">
                  <c:v>31.25</c:v>
                </c:pt>
                <c:pt idx="6">
                  <c:v>28</c:v>
                </c:pt>
              </c:numCache>
            </c:numRef>
          </c:val>
        </c:ser>
        <c:ser>
          <c:idx val="2"/>
          <c:order val="2"/>
          <c:tx>
            <c:strRef>
              <c:f>Sheet2!$D$12</c:f>
              <c:strCache>
                <c:ptCount val="1"/>
                <c:pt idx="0">
                  <c:v>41st- 60th percentile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Sheet2!$A$13:$A$19</c:f>
              <c:strCache>
                <c:ptCount val="7"/>
                <c:pt idx="0">
                  <c:v>1st Class</c:v>
                </c:pt>
                <c:pt idx="1">
                  <c:v>2nd Class</c:v>
                </c:pt>
                <c:pt idx="2">
                  <c:v>3rd Class</c:v>
                </c:pt>
                <c:pt idx="3">
                  <c:v>4th Class</c:v>
                </c:pt>
                <c:pt idx="4">
                  <c:v>5th Class</c:v>
                </c:pt>
                <c:pt idx="5">
                  <c:v>6th Class</c:v>
                </c:pt>
                <c:pt idx="6">
                  <c:v>Total</c:v>
                </c:pt>
              </c:strCache>
            </c:strRef>
          </c:cat>
          <c:val>
            <c:numRef>
              <c:f>Sheet2!$D$13:$D$19</c:f>
              <c:numCache>
                <c:formatCode>0</c:formatCode>
                <c:ptCount val="7"/>
                <c:pt idx="0">
                  <c:v>23.376623376623375</c:v>
                </c:pt>
                <c:pt idx="1">
                  <c:v>20.547945205479451</c:v>
                </c:pt>
                <c:pt idx="2">
                  <c:v>23.188405797101449</c:v>
                </c:pt>
                <c:pt idx="3">
                  <c:v>12.162162162162163</c:v>
                </c:pt>
                <c:pt idx="4">
                  <c:v>12.5</c:v>
                </c:pt>
                <c:pt idx="5">
                  <c:v>15.625</c:v>
                </c:pt>
                <c:pt idx="6">
                  <c:v>18</c:v>
                </c:pt>
              </c:numCache>
            </c:numRef>
          </c:val>
        </c:ser>
        <c:ser>
          <c:idx val="3"/>
          <c:order val="3"/>
          <c:tx>
            <c:strRef>
              <c:f>Sheet2!$E$12</c:f>
              <c:strCache>
                <c:ptCount val="1"/>
                <c:pt idx="0">
                  <c:v>61st- 80th percentile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Sheet2!$A$13:$A$19</c:f>
              <c:strCache>
                <c:ptCount val="7"/>
                <c:pt idx="0">
                  <c:v>1st Class</c:v>
                </c:pt>
                <c:pt idx="1">
                  <c:v>2nd Class</c:v>
                </c:pt>
                <c:pt idx="2">
                  <c:v>3rd Class</c:v>
                </c:pt>
                <c:pt idx="3">
                  <c:v>4th Class</c:v>
                </c:pt>
                <c:pt idx="4">
                  <c:v>5th Class</c:v>
                </c:pt>
                <c:pt idx="5">
                  <c:v>6th Class</c:v>
                </c:pt>
                <c:pt idx="6">
                  <c:v>Total</c:v>
                </c:pt>
              </c:strCache>
            </c:strRef>
          </c:cat>
          <c:val>
            <c:numRef>
              <c:f>Sheet2!$E$13:$E$19</c:f>
              <c:numCache>
                <c:formatCode>0</c:formatCode>
                <c:ptCount val="7"/>
                <c:pt idx="0">
                  <c:v>25.97402597402597</c:v>
                </c:pt>
                <c:pt idx="1">
                  <c:v>12.328767123287671</c:v>
                </c:pt>
                <c:pt idx="2">
                  <c:v>11.594202898550725</c:v>
                </c:pt>
                <c:pt idx="3">
                  <c:v>8.1081081081081088</c:v>
                </c:pt>
                <c:pt idx="4">
                  <c:v>4.1666666666666661</c:v>
                </c:pt>
                <c:pt idx="5">
                  <c:v>10.9375</c:v>
                </c:pt>
                <c:pt idx="6">
                  <c:v>12</c:v>
                </c:pt>
              </c:numCache>
            </c:numRef>
          </c:val>
        </c:ser>
        <c:ser>
          <c:idx val="4"/>
          <c:order val="4"/>
          <c:tx>
            <c:strRef>
              <c:f>Sheet2!$F$12</c:f>
              <c:strCache>
                <c:ptCount val="1"/>
                <c:pt idx="0">
                  <c:v>81st- 100th percentile</c:v>
                </c:pt>
              </c:strCache>
            </c:strRef>
          </c:tx>
          <c:invertIfNegative val="0"/>
          <c:cat>
            <c:strRef>
              <c:f>Sheet2!$A$13:$A$19</c:f>
              <c:strCache>
                <c:ptCount val="7"/>
                <c:pt idx="0">
                  <c:v>1st Class</c:v>
                </c:pt>
                <c:pt idx="1">
                  <c:v>2nd Class</c:v>
                </c:pt>
                <c:pt idx="2">
                  <c:v>3rd Class</c:v>
                </c:pt>
                <c:pt idx="3">
                  <c:v>4th Class</c:v>
                </c:pt>
                <c:pt idx="4">
                  <c:v>5th Class</c:v>
                </c:pt>
                <c:pt idx="5">
                  <c:v>6th Class</c:v>
                </c:pt>
                <c:pt idx="6">
                  <c:v>Total</c:v>
                </c:pt>
              </c:strCache>
            </c:strRef>
          </c:cat>
          <c:val>
            <c:numRef>
              <c:f>Sheet2!$F$13:$F$19</c:f>
              <c:numCache>
                <c:formatCode>0</c:formatCode>
                <c:ptCount val="7"/>
                <c:pt idx="0">
                  <c:v>12.987012987012985</c:v>
                </c:pt>
                <c:pt idx="1">
                  <c:v>12.328767123287671</c:v>
                </c:pt>
                <c:pt idx="2">
                  <c:v>13.043478260869565</c:v>
                </c:pt>
                <c:pt idx="3">
                  <c:v>5.4054054054054053</c:v>
                </c:pt>
                <c:pt idx="4">
                  <c:v>5.5555555555555554</c:v>
                </c:pt>
                <c:pt idx="5">
                  <c:v>9.375</c:v>
                </c:pt>
                <c:pt idx="6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2744480"/>
        <c:axId val="192745040"/>
      </c:barChart>
      <c:catAx>
        <c:axId val="1927444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92745040"/>
        <c:crosses val="autoZero"/>
        <c:auto val="1"/>
        <c:lblAlgn val="ctr"/>
        <c:lblOffset val="100"/>
        <c:tickLblSkip val="1"/>
        <c:noMultiLvlLbl val="0"/>
      </c:catAx>
      <c:valAx>
        <c:axId val="19274504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Percentage</a:t>
                </a:r>
              </a:p>
            </c:rich>
          </c:tx>
          <c:overlay val="0"/>
        </c:title>
        <c:numFmt formatCode="0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92744480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596542691837656E-2"/>
          <c:y val="2.3050147972098388E-2"/>
          <c:w val="0.91626972003110763"/>
          <c:h val="0.7825074371850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'School D'!$H$38</c:f>
              <c:strCache>
                <c:ptCount val="1"/>
                <c:pt idx="0">
                  <c:v>% total 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'School D'!$I$37:$L$37</c:f>
              <c:strCache>
                <c:ptCount val="4"/>
                <c:pt idx="0">
                  <c:v>Expressive language difficulty only</c:v>
                </c:pt>
                <c:pt idx="1">
                  <c:v>Receptive langauge difficulty only</c:v>
                </c:pt>
                <c:pt idx="2">
                  <c:v>Difficulties in Both categories</c:v>
                </c:pt>
                <c:pt idx="3">
                  <c:v>Total percentage of children with lanugage difficulty</c:v>
                </c:pt>
              </c:strCache>
            </c:strRef>
          </c:cat>
          <c:val>
            <c:numRef>
              <c:f>'School D'!$I$38:$L$38</c:f>
              <c:numCache>
                <c:formatCode>0%</c:formatCode>
                <c:ptCount val="4"/>
                <c:pt idx="0">
                  <c:v>7.0000000000000007E-2</c:v>
                </c:pt>
                <c:pt idx="1">
                  <c:v>0.15</c:v>
                </c:pt>
                <c:pt idx="2">
                  <c:v>0.38</c:v>
                </c:pt>
                <c:pt idx="3">
                  <c:v>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2747280"/>
        <c:axId val="192747840"/>
      </c:barChart>
      <c:catAx>
        <c:axId val="192747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747840"/>
        <c:crosses val="autoZero"/>
        <c:auto val="1"/>
        <c:lblAlgn val="ctr"/>
        <c:lblOffset val="100"/>
        <c:noMultiLvlLbl val="0"/>
      </c:catAx>
      <c:valAx>
        <c:axId val="192747840"/>
        <c:scaling>
          <c:orientation val="minMax"/>
          <c:max val="0.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747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ECERS Baseline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2015 (n =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14 rooms</a:t>
            </a:r>
            <a:r>
              <a:rPr lang="en-US" sz="1800" b="1" dirty="0"/>
              <a:t>)</a:t>
            </a:r>
            <a:r>
              <a:rPr lang="en-US" sz="1800" dirty="0"/>
              <a:t> </a:t>
            </a:r>
          </a:p>
        </c:rich>
      </c:tx>
      <c:layout>
        <c:manualLayout>
          <c:xMode val="edge"/>
          <c:yMode val="edge"/>
          <c:x val="0.19869216000777681"/>
          <c:y val="1.683619596536692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solidFill>
                  <a:srgbClr val="FFFF0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Sheet1!$D$22:$J$22</c:f>
              <c:strCache>
                <c:ptCount val="7"/>
                <c:pt idx="0">
                  <c:v>Childcare quality average</c:v>
                </c:pt>
                <c:pt idx="1">
                  <c:v>Space and Furniture</c:v>
                </c:pt>
                <c:pt idx="2">
                  <c:v>Personal Care Routines</c:v>
                </c:pt>
                <c:pt idx="3">
                  <c:v>Listening and Talking</c:v>
                </c:pt>
                <c:pt idx="4">
                  <c:v>Activities</c:v>
                </c:pt>
                <c:pt idx="5">
                  <c:v>Interaction</c:v>
                </c:pt>
                <c:pt idx="6">
                  <c:v>Program Structure</c:v>
                </c:pt>
              </c:strCache>
            </c:strRef>
          </c:cat>
          <c:val>
            <c:numRef>
              <c:f>Sheet1!$D$23:$J$23</c:f>
              <c:numCache>
                <c:formatCode>0.0</c:formatCode>
                <c:ptCount val="7"/>
                <c:pt idx="0">
                  <c:v>3.5517857142857143</c:v>
                </c:pt>
                <c:pt idx="1">
                  <c:v>3.257738095238095</c:v>
                </c:pt>
                <c:pt idx="2">
                  <c:v>3.3434523809523813</c:v>
                </c:pt>
                <c:pt idx="3">
                  <c:v>4.0053571428571431</c:v>
                </c:pt>
                <c:pt idx="4">
                  <c:v>2.660714285714286</c:v>
                </c:pt>
                <c:pt idx="5">
                  <c:v>4.461904761904762</c:v>
                </c:pt>
                <c:pt idx="6">
                  <c:v>3.3547619047619048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2750080"/>
        <c:axId val="192750640"/>
      </c:barChart>
      <c:catAx>
        <c:axId val="192750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192750640"/>
        <c:crosses val="autoZero"/>
        <c:auto val="1"/>
        <c:lblAlgn val="ctr"/>
        <c:lblOffset val="100"/>
        <c:noMultiLvlLbl val="0"/>
      </c:catAx>
      <c:valAx>
        <c:axId val="192750640"/>
        <c:scaling>
          <c:orientation val="minMax"/>
          <c:max val="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750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7E78C3-4F11-4A98-8C9C-73DC6AC22CFB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8F81278C-4CBC-466B-9B74-C79EF0926198}">
      <dgm:prSet phldrT="[Text]" custT="1"/>
      <dgm:spPr>
        <a:solidFill>
          <a:srgbClr val="FFC000"/>
        </a:solidFill>
      </dgm:spPr>
      <dgm:t>
        <a:bodyPr/>
        <a:lstStyle/>
        <a:p>
          <a:pPr algn="ctr"/>
          <a:r>
            <a:rPr lang="en-IE" sz="1600" b="1" dirty="0">
              <a:latin typeface="Arial" panose="020B0604020202020204" pitchFamily="34" charset="0"/>
              <a:cs typeface="Arial" panose="020B0604020202020204" pitchFamily="34" charset="0"/>
            </a:rPr>
            <a:t>Capacity Building</a:t>
          </a:r>
        </a:p>
        <a:p>
          <a:pPr algn="ctr"/>
          <a:r>
            <a:rPr lang="en-IE" sz="1600" b="1" dirty="0">
              <a:latin typeface="Arial" panose="020B0604020202020204" pitchFamily="34" charset="0"/>
              <a:cs typeface="Arial" panose="020B0604020202020204" pitchFamily="34" charset="0"/>
            </a:rPr>
            <a:t>Integration</a:t>
          </a:r>
        </a:p>
        <a:p>
          <a:pPr algn="ctr"/>
          <a:r>
            <a:rPr lang="en-IE" sz="1600" b="1" dirty="0">
              <a:latin typeface="Arial" panose="020B0604020202020204" pitchFamily="34" charset="0"/>
              <a:cs typeface="Arial" panose="020B0604020202020204" pitchFamily="34" charset="0"/>
            </a:rPr>
            <a:t>Quality Improvement</a:t>
          </a:r>
        </a:p>
      </dgm:t>
    </dgm:pt>
    <dgm:pt modelId="{3CDBC758-E5D6-4E7F-AC01-400FAC9B0E2E}" type="parTrans" cxnId="{69A6B519-ADFC-4F88-80BC-E5EF1412C789}">
      <dgm:prSet/>
      <dgm:spPr/>
      <dgm:t>
        <a:bodyPr/>
        <a:lstStyle/>
        <a:p>
          <a:pPr algn="ctr"/>
          <a:endParaRPr lang="en-IE"/>
        </a:p>
      </dgm:t>
    </dgm:pt>
    <dgm:pt modelId="{6151373B-6762-484F-B3E4-980E139AC7D9}" type="sibTrans" cxnId="{69A6B519-ADFC-4F88-80BC-E5EF1412C789}">
      <dgm:prSet/>
      <dgm:spPr/>
      <dgm:t>
        <a:bodyPr/>
        <a:lstStyle/>
        <a:p>
          <a:pPr algn="ctr"/>
          <a:endParaRPr lang="en-IE"/>
        </a:p>
      </dgm:t>
    </dgm:pt>
    <dgm:pt modelId="{3E37583C-3213-4444-BD3D-D2940C22E120}">
      <dgm:prSet phldrT="[Text]" custT="1"/>
      <dgm:spPr>
        <a:solidFill>
          <a:srgbClr val="FF9900"/>
        </a:solidFill>
      </dgm:spPr>
      <dgm:t>
        <a:bodyPr/>
        <a:lstStyle/>
        <a:p>
          <a:pPr algn="ctr"/>
          <a:r>
            <a:rPr lang="en-IE" sz="2000" dirty="0">
              <a:latin typeface="Arial" panose="020B0604020202020204" pitchFamily="34" charset="0"/>
              <a:cs typeface="Arial" panose="020B0604020202020204" pitchFamily="34" charset="0"/>
            </a:rPr>
            <a:t>Infant Mental Health and Wellbeing</a:t>
          </a:r>
        </a:p>
      </dgm:t>
    </dgm:pt>
    <dgm:pt modelId="{9F817B3A-A4A9-4271-A0F0-424EC4AF3299}" type="parTrans" cxnId="{F65EC004-08DE-4D83-B63F-DA3A1D97DB2B}">
      <dgm:prSet/>
      <dgm:spPr/>
      <dgm:t>
        <a:bodyPr/>
        <a:lstStyle/>
        <a:p>
          <a:pPr algn="ctr"/>
          <a:endParaRPr lang="en-IE"/>
        </a:p>
      </dgm:t>
    </dgm:pt>
    <dgm:pt modelId="{A5F3D306-1C5A-45E3-8FEE-50FBAE14EC88}" type="sibTrans" cxnId="{F65EC004-08DE-4D83-B63F-DA3A1D97DB2B}">
      <dgm:prSet/>
      <dgm:spPr/>
      <dgm:t>
        <a:bodyPr/>
        <a:lstStyle/>
        <a:p>
          <a:pPr algn="ctr"/>
          <a:endParaRPr lang="en-IE"/>
        </a:p>
      </dgm:t>
    </dgm:pt>
    <dgm:pt modelId="{B71EF2F5-7C27-4F92-9B87-44E31F5DC403}">
      <dgm:prSet phldrT="[Text]" custT="1"/>
      <dgm:spPr>
        <a:solidFill>
          <a:srgbClr val="FF9900"/>
        </a:solidFill>
      </dgm:spPr>
      <dgm:t>
        <a:bodyPr/>
        <a:lstStyle/>
        <a:p>
          <a:pPr algn="ctr"/>
          <a:r>
            <a:rPr lang="en-IE" sz="2000" dirty="0">
              <a:latin typeface="Arial" panose="020B0604020202020204" pitchFamily="34" charset="0"/>
              <a:cs typeface="Arial" panose="020B0604020202020204" pitchFamily="34" charset="0"/>
            </a:rPr>
            <a:t>Speech, Language and Literacy</a:t>
          </a:r>
        </a:p>
      </dgm:t>
    </dgm:pt>
    <dgm:pt modelId="{681DF6C1-A7F0-44CF-8ACC-C0F48134E055}" type="parTrans" cxnId="{A206B721-FF9B-481E-95FE-F8C9A8669A22}">
      <dgm:prSet/>
      <dgm:spPr/>
      <dgm:t>
        <a:bodyPr/>
        <a:lstStyle/>
        <a:p>
          <a:pPr algn="ctr"/>
          <a:endParaRPr lang="en-IE"/>
        </a:p>
      </dgm:t>
    </dgm:pt>
    <dgm:pt modelId="{FC0B15A4-606F-4FF0-A0FF-52ECA4CD17E9}" type="sibTrans" cxnId="{A206B721-FF9B-481E-95FE-F8C9A8669A22}">
      <dgm:prSet/>
      <dgm:spPr/>
      <dgm:t>
        <a:bodyPr/>
        <a:lstStyle/>
        <a:p>
          <a:pPr algn="ctr"/>
          <a:endParaRPr lang="en-IE"/>
        </a:p>
      </dgm:t>
    </dgm:pt>
    <dgm:pt modelId="{8F8F7FE5-634A-4EB9-9302-5FC822B50D27}">
      <dgm:prSet phldrT="[Text]" custT="1"/>
      <dgm:spPr>
        <a:solidFill>
          <a:srgbClr val="FF9900"/>
        </a:solidFill>
      </dgm:spPr>
      <dgm:t>
        <a:bodyPr/>
        <a:lstStyle/>
        <a:p>
          <a:pPr algn="ctr"/>
          <a:r>
            <a:rPr lang="en-IE" sz="2000" dirty="0">
              <a:latin typeface="Arial" panose="020B0604020202020204" pitchFamily="34" charset="0"/>
              <a:cs typeface="Arial" panose="020B0604020202020204" pitchFamily="34" charset="0"/>
            </a:rPr>
            <a:t>Early Childhood Care and Education</a:t>
          </a:r>
        </a:p>
      </dgm:t>
    </dgm:pt>
    <dgm:pt modelId="{55E07FE1-3AC6-4AB7-B043-C7A9E6D67B29}" type="parTrans" cxnId="{EAA3F588-5878-4703-88EB-C63710486127}">
      <dgm:prSet/>
      <dgm:spPr/>
      <dgm:t>
        <a:bodyPr/>
        <a:lstStyle/>
        <a:p>
          <a:pPr algn="ctr"/>
          <a:endParaRPr lang="en-IE"/>
        </a:p>
      </dgm:t>
    </dgm:pt>
    <dgm:pt modelId="{BD9B3B77-5297-4461-8BC2-46E8F9F43B7A}" type="sibTrans" cxnId="{EAA3F588-5878-4703-88EB-C63710486127}">
      <dgm:prSet/>
      <dgm:spPr/>
      <dgm:t>
        <a:bodyPr/>
        <a:lstStyle/>
        <a:p>
          <a:pPr algn="ctr"/>
          <a:endParaRPr lang="en-IE"/>
        </a:p>
      </dgm:t>
    </dgm:pt>
    <dgm:pt modelId="{6A4F6B84-2797-4C29-A930-92F71C2E4B79}">
      <dgm:prSet phldrT="[Text]" custT="1"/>
      <dgm:spPr>
        <a:solidFill>
          <a:srgbClr val="FF9900"/>
        </a:solidFill>
      </dgm:spPr>
      <dgm:t>
        <a:bodyPr/>
        <a:lstStyle/>
        <a:p>
          <a:pPr algn="ctr"/>
          <a:r>
            <a:rPr lang="en-IE" sz="2000" dirty="0">
              <a:latin typeface="Arial" panose="020B0604020202020204" pitchFamily="34" charset="0"/>
              <a:cs typeface="Arial" panose="020B0604020202020204" pitchFamily="34" charset="0"/>
            </a:rPr>
            <a:t>Prosocial Behaviour and Self-Regulation </a:t>
          </a:r>
        </a:p>
      </dgm:t>
    </dgm:pt>
    <dgm:pt modelId="{8067097A-7D4E-4612-A84E-15A89B888037}" type="parTrans" cxnId="{592E86C0-470F-4BC3-A5F5-2E320034B799}">
      <dgm:prSet/>
      <dgm:spPr/>
      <dgm:t>
        <a:bodyPr/>
        <a:lstStyle/>
        <a:p>
          <a:pPr algn="ctr"/>
          <a:endParaRPr lang="en-IE"/>
        </a:p>
      </dgm:t>
    </dgm:pt>
    <dgm:pt modelId="{471024CA-B1F6-4852-B6BE-5C0BE5CFDD3D}" type="sibTrans" cxnId="{592E86C0-470F-4BC3-A5F5-2E320034B799}">
      <dgm:prSet/>
      <dgm:spPr/>
      <dgm:t>
        <a:bodyPr/>
        <a:lstStyle/>
        <a:p>
          <a:pPr algn="ctr"/>
          <a:endParaRPr lang="en-IE"/>
        </a:p>
      </dgm:t>
    </dgm:pt>
    <dgm:pt modelId="{2F706688-07F2-479A-A85A-4DFC51EF58AC}" type="pres">
      <dgm:prSet presAssocID="{427E78C3-4F11-4A98-8C9C-73DC6AC22CFB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8564252F-64A5-4D96-9E3A-04587A91B808}" type="pres">
      <dgm:prSet presAssocID="{427E78C3-4F11-4A98-8C9C-73DC6AC22CFB}" presName="matrix" presStyleCnt="0"/>
      <dgm:spPr/>
    </dgm:pt>
    <dgm:pt modelId="{98A62029-25E7-4829-B396-62BEEDAF502D}" type="pres">
      <dgm:prSet presAssocID="{427E78C3-4F11-4A98-8C9C-73DC6AC22CFB}" presName="tile1" presStyleLbl="node1" presStyleIdx="0" presStyleCnt="4" custAng="0" custLinFactNeighborX="0" custLinFactNeighborY="473"/>
      <dgm:spPr/>
      <dgm:t>
        <a:bodyPr/>
        <a:lstStyle/>
        <a:p>
          <a:endParaRPr lang="en-IE"/>
        </a:p>
      </dgm:t>
    </dgm:pt>
    <dgm:pt modelId="{F4F529FB-8E32-4A49-84BC-B28C5084A2B0}" type="pres">
      <dgm:prSet presAssocID="{427E78C3-4F11-4A98-8C9C-73DC6AC22CF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2F017DAB-BA2E-4AE7-9F3A-6D625CE6D0A3}" type="pres">
      <dgm:prSet presAssocID="{427E78C3-4F11-4A98-8C9C-73DC6AC22CFB}" presName="tile2" presStyleLbl="node1" presStyleIdx="1" presStyleCnt="4"/>
      <dgm:spPr/>
      <dgm:t>
        <a:bodyPr/>
        <a:lstStyle/>
        <a:p>
          <a:endParaRPr lang="en-IE"/>
        </a:p>
      </dgm:t>
    </dgm:pt>
    <dgm:pt modelId="{2277ECB3-E04D-42E4-88B4-03C113486F23}" type="pres">
      <dgm:prSet presAssocID="{427E78C3-4F11-4A98-8C9C-73DC6AC22CF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01A62FC6-D8B6-45CA-B509-B08845A5C15B}" type="pres">
      <dgm:prSet presAssocID="{427E78C3-4F11-4A98-8C9C-73DC6AC22CFB}" presName="tile3" presStyleLbl="node1" presStyleIdx="2" presStyleCnt="4"/>
      <dgm:spPr/>
      <dgm:t>
        <a:bodyPr/>
        <a:lstStyle/>
        <a:p>
          <a:endParaRPr lang="en-IE"/>
        </a:p>
      </dgm:t>
    </dgm:pt>
    <dgm:pt modelId="{87828FA9-1BFD-4E13-B771-414B5483A381}" type="pres">
      <dgm:prSet presAssocID="{427E78C3-4F11-4A98-8C9C-73DC6AC22CF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61A82B94-2096-4557-991A-D2187E24F2A9}" type="pres">
      <dgm:prSet presAssocID="{427E78C3-4F11-4A98-8C9C-73DC6AC22CFB}" presName="tile4" presStyleLbl="node1" presStyleIdx="3" presStyleCnt="4"/>
      <dgm:spPr/>
      <dgm:t>
        <a:bodyPr/>
        <a:lstStyle/>
        <a:p>
          <a:endParaRPr lang="en-IE"/>
        </a:p>
      </dgm:t>
    </dgm:pt>
    <dgm:pt modelId="{01523A06-0653-410D-A8BD-0659EEFB1558}" type="pres">
      <dgm:prSet presAssocID="{427E78C3-4F11-4A98-8C9C-73DC6AC22CF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A55E93A1-766B-464C-A726-396CD981EA50}" type="pres">
      <dgm:prSet presAssocID="{427E78C3-4F11-4A98-8C9C-73DC6AC22CFB}" presName="centerTile" presStyleLbl="fgShp" presStyleIdx="0" presStyleCnt="1" custScaleX="124498" custScaleY="144681">
        <dgm:presLayoutVars>
          <dgm:chMax val="0"/>
          <dgm:chPref val="0"/>
        </dgm:presLayoutVars>
      </dgm:prSet>
      <dgm:spPr/>
      <dgm:t>
        <a:bodyPr/>
        <a:lstStyle/>
        <a:p>
          <a:endParaRPr lang="en-IE"/>
        </a:p>
      </dgm:t>
    </dgm:pt>
  </dgm:ptLst>
  <dgm:cxnLst>
    <dgm:cxn modelId="{BF428E2B-DA50-46A7-A848-39372A3D1D15}" type="presOf" srcId="{3E37583C-3213-4444-BD3D-D2940C22E120}" destId="{98A62029-25E7-4829-B396-62BEEDAF502D}" srcOrd="0" destOrd="0" presId="urn:microsoft.com/office/officeart/2005/8/layout/matrix1"/>
    <dgm:cxn modelId="{99AF59BB-3D20-43C1-A730-805522559899}" type="presOf" srcId="{6A4F6B84-2797-4C29-A930-92F71C2E4B79}" destId="{61A82B94-2096-4557-991A-D2187E24F2A9}" srcOrd="0" destOrd="0" presId="urn:microsoft.com/office/officeart/2005/8/layout/matrix1"/>
    <dgm:cxn modelId="{F3A5FB43-0AEC-4985-BAE3-AEF4BEC73704}" type="presOf" srcId="{B71EF2F5-7C27-4F92-9B87-44E31F5DC403}" destId="{2277ECB3-E04D-42E4-88B4-03C113486F23}" srcOrd="1" destOrd="0" presId="urn:microsoft.com/office/officeart/2005/8/layout/matrix1"/>
    <dgm:cxn modelId="{69A6B519-ADFC-4F88-80BC-E5EF1412C789}" srcId="{427E78C3-4F11-4A98-8C9C-73DC6AC22CFB}" destId="{8F81278C-4CBC-466B-9B74-C79EF0926198}" srcOrd="0" destOrd="0" parTransId="{3CDBC758-E5D6-4E7F-AC01-400FAC9B0E2E}" sibTransId="{6151373B-6762-484F-B3E4-980E139AC7D9}"/>
    <dgm:cxn modelId="{7F3E33B9-C42E-48AE-94A6-D14CD7101A85}" type="presOf" srcId="{6A4F6B84-2797-4C29-A930-92F71C2E4B79}" destId="{01523A06-0653-410D-A8BD-0659EEFB1558}" srcOrd="1" destOrd="0" presId="urn:microsoft.com/office/officeart/2005/8/layout/matrix1"/>
    <dgm:cxn modelId="{F65EC004-08DE-4D83-B63F-DA3A1D97DB2B}" srcId="{8F81278C-4CBC-466B-9B74-C79EF0926198}" destId="{3E37583C-3213-4444-BD3D-D2940C22E120}" srcOrd="0" destOrd="0" parTransId="{9F817B3A-A4A9-4271-A0F0-424EC4AF3299}" sibTransId="{A5F3D306-1C5A-45E3-8FEE-50FBAE14EC88}"/>
    <dgm:cxn modelId="{EAA3F588-5878-4703-88EB-C63710486127}" srcId="{8F81278C-4CBC-466B-9B74-C79EF0926198}" destId="{8F8F7FE5-634A-4EB9-9302-5FC822B50D27}" srcOrd="2" destOrd="0" parTransId="{55E07FE1-3AC6-4AB7-B043-C7A9E6D67B29}" sibTransId="{BD9B3B77-5297-4461-8BC2-46E8F9F43B7A}"/>
    <dgm:cxn modelId="{B713F2FF-F884-4F67-A019-3B31D1F8E637}" type="presOf" srcId="{8F8F7FE5-634A-4EB9-9302-5FC822B50D27}" destId="{87828FA9-1BFD-4E13-B771-414B5483A381}" srcOrd="1" destOrd="0" presId="urn:microsoft.com/office/officeart/2005/8/layout/matrix1"/>
    <dgm:cxn modelId="{865724FF-EE3A-4F63-9D37-CE37CE45AA22}" type="presOf" srcId="{3E37583C-3213-4444-BD3D-D2940C22E120}" destId="{F4F529FB-8E32-4A49-84BC-B28C5084A2B0}" srcOrd="1" destOrd="0" presId="urn:microsoft.com/office/officeart/2005/8/layout/matrix1"/>
    <dgm:cxn modelId="{B3E16B7B-79AE-4251-858C-D46B2AD25403}" type="presOf" srcId="{B71EF2F5-7C27-4F92-9B87-44E31F5DC403}" destId="{2F017DAB-BA2E-4AE7-9F3A-6D625CE6D0A3}" srcOrd="0" destOrd="0" presId="urn:microsoft.com/office/officeart/2005/8/layout/matrix1"/>
    <dgm:cxn modelId="{A206B721-FF9B-481E-95FE-F8C9A8669A22}" srcId="{8F81278C-4CBC-466B-9B74-C79EF0926198}" destId="{B71EF2F5-7C27-4F92-9B87-44E31F5DC403}" srcOrd="1" destOrd="0" parTransId="{681DF6C1-A7F0-44CF-8ACC-C0F48134E055}" sibTransId="{FC0B15A4-606F-4FF0-A0FF-52ECA4CD17E9}"/>
    <dgm:cxn modelId="{E45882D6-7E20-45AA-8C97-751A8A9C7ED4}" type="presOf" srcId="{8F81278C-4CBC-466B-9B74-C79EF0926198}" destId="{A55E93A1-766B-464C-A726-396CD981EA50}" srcOrd="0" destOrd="0" presId="urn:microsoft.com/office/officeart/2005/8/layout/matrix1"/>
    <dgm:cxn modelId="{66911155-EDF2-416B-8CD9-0AEC202CDAFA}" type="presOf" srcId="{427E78C3-4F11-4A98-8C9C-73DC6AC22CFB}" destId="{2F706688-07F2-479A-A85A-4DFC51EF58AC}" srcOrd="0" destOrd="0" presId="urn:microsoft.com/office/officeart/2005/8/layout/matrix1"/>
    <dgm:cxn modelId="{13DE544A-3D46-41AC-8BBB-1CF35388D1A6}" type="presOf" srcId="{8F8F7FE5-634A-4EB9-9302-5FC822B50D27}" destId="{01A62FC6-D8B6-45CA-B509-B08845A5C15B}" srcOrd="0" destOrd="0" presId="urn:microsoft.com/office/officeart/2005/8/layout/matrix1"/>
    <dgm:cxn modelId="{592E86C0-470F-4BC3-A5F5-2E320034B799}" srcId="{8F81278C-4CBC-466B-9B74-C79EF0926198}" destId="{6A4F6B84-2797-4C29-A930-92F71C2E4B79}" srcOrd="3" destOrd="0" parTransId="{8067097A-7D4E-4612-A84E-15A89B888037}" sibTransId="{471024CA-B1F6-4852-B6BE-5C0BE5CFDD3D}"/>
    <dgm:cxn modelId="{3F220C68-ED26-45C4-B17F-47D393361201}" type="presParOf" srcId="{2F706688-07F2-479A-A85A-4DFC51EF58AC}" destId="{8564252F-64A5-4D96-9E3A-04587A91B808}" srcOrd="0" destOrd="0" presId="urn:microsoft.com/office/officeart/2005/8/layout/matrix1"/>
    <dgm:cxn modelId="{41A898A4-4B19-4560-AD68-0ED41781F7F5}" type="presParOf" srcId="{8564252F-64A5-4D96-9E3A-04587A91B808}" destId="{98A62029-25E7-4829-B396-62BEEDAF502D}" srcOrd="0" destOrd="0" presId="urn:microsoft.com/office/officeart/2005/8/layout/matrix1"/>
    <dgm:cxn modelId="{D0B8989D-4B13-4552-AB0A-B22F3DD03F9F}" type="presParOf" srcId="{8564252F-64A5-4D96-9E3A-04587A91B808}" destId="{F4F529FB-8E32-4A49-84BC-B28C5084A2B0}" srcOrd="1" destOrd="0" presId="urn:microsoft.com/office/officeart/2005/8/layout/matrix1"/>
    <dgm:cxn modelId="{4BA484ED-1E9D-4FC3-8BDE-A7387639DBA0}" type="presParOf" srcId="{8564252F-64A5-4D96-9E3A-04587A91B808}" destId="{2F017DAB-BA2E-4AE7-9F3A-6D625CE6D0A3}" srcOrd="2" destOrd="0" presId="urn:microsoft.com/office/officeart/2005/8/layout/matrix1"/>
    <dgm:cxn modelId="{8F7599EC-2D3A-41B6-B110-172C29055329}" type="presParOf" srcId="{8564252F-64A5-4D96-9E3A-04587A91B808}" destId="{2277ECB3-E04D-42E4-88B4-03C113486F23}" srcOrd="3" destOrd="0" presId="urn:microsoft.com/office/officeart/2005/8/layout/matrix1"/>
    <dgm:cxn modelId="{38A54688-3D8A-44B1-97F3-A3977105A3C7}" type="presParOf" srcId="{8564252F-64A5-4D96-9E3A-04587A91B808}" destId="{01A62FC6-D8B6-45CA-B509-B08845A5C15B}" srcOrd="4" destOrd="0" presId="urn:microsoft.com/office/officeart/2005/8/layout/matrix1"/>
    <dgm:cxn modelId="{6BF9331B-8055-4ED7-849D-5B1D086E9D2B}" type="presParOf" srcId="{8564252F-64A5-4D96-9E3A-04587A91B808}" destId="{87828FA9-1BFD-4E13-B771-414B5483A381}" srcOrd="5" destOrd="0" presId="urn:microsoft.com/office/officeart/2005/8/layout/matrix1"/>
    <dgm:cxn modelId="{B5316BA7-3686-4404-A000-0C5DC35D7D87}" type="presParOf" srcId="{8564252F-64A5-4D96-9E3A-04587A91B808}" destId="{61A82B94-2096-4557-991A-D2187E24F2A9}" srcOrd="6" destOrd="0" presId="urn:microsoft.com/office/officeart/2005/8/layout/matrix1"/>
    <dgm:cxn modelId="{BAC8E19C-1FC2-49DD-8596-C408A9FEBA7A}" type="presParOf" srcId="{8564252F-64A5-4D96-9E3A-04587A91B808}" destId="{01523A06-0653-410D-A8BD-0659EEFB1558}" srcOrd="7" destOrd="0" presId="urn:microsoft.com/office/officeart/2005/8/layout/matrix1"/>
    <dgm:cxn modelId="{ACA9AB6D-EA3A-4211-9213-89BB16545243}" type="presParOf" srcId="{2F706688-07F2-479A-A85A-4DFC51EF58AC}" destId="{A55E93A1-766B-464C-A726-396CD981EA5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0.07639</cdr:x>
      <cdr:y>0.54925</cdr:y>
    </cdr:from>
    <cdr:to>
      <cdr:x>1</cdr:x>
      <cdr:y>0.55121</cdr:y>
    </cdr:to>
    <cdr:cxnSp macro="">
      <cdr:nvCxnSpPr>
        <cdr:cNvPr id="3" name="Straight Connector 2"/>
        <cdr:cNvCxnSpPr/>
      </cdr:nvCxnSpPr>
      <cdr:spPr>
        <a:xfrm xmlns:a="http://schemas.openxmlformats.org/drawingml/2006/main" flipV="1">
          <a:off x="828771" y="2582366"/>
          <a:ext cx="10020436" cy="9215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0F7865-B2F2-4B58-BE18-339E38C0A19D}" type="datetimeFigureOut">
              <a:rPr lang="en-IE" smtClean="0"/>
              <a:t>10/10/2017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FE26CE-D5BC-4558-B550-8B4C4CF822C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25799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Duncan, G. J., Magnuson, K., </a:t>
            </a:r>
            <a:r>
              <a:rPr lang="en-GB" dirty="0" err="1" smtClean="0">
                <a:latin typeface="Calibri" panose="020F0502020204030204" pitchFamily="34" charset="0"/>
              </a:rPr>
              <a:t>Kalil</a:t>
            </a:r>
            <a:r>
              <a:rPr lang="en-GB" dirty="0" smtClean="0">
                <a:latin typeface="Calibri" panose="020F0502020204030204" pitchFamily="34" charset="0"/>
              </a:rPr>
              <a:t>, A., &amp; </a:t>
            </a:r>
            <a:r>
              <a:rPr lang="en-GB" dirty="0" err="1" smtClean="0">
                <a:latin typeface="Calibri" panose="020F0502020204030204" pitchFamily="34" charset="0"/>
              </a:rPr>
              <a:t>Ziol</a:t>
            </a:r>
            <a:r>
              <a:rPr lang="en-GB" dirty="0" smtClean="0">
                <a:latin typeface="Calibri" panose="020F0502020204030204" pitchFamily="34" charset="0"/>
              </a:rPr>
              <a:t>-Guest, K. (2012). The Importance of Early Childhood Poverty. Social Indicators Research, 108(1), 87-98. </a:t>
            </a:r>
          </a:p>
          <a:p>
            <a:r>
              <a:rPr lang="en-GB" dirty="0" smtClean="0">
                <a:latin typeface="Calibri" panose="020F0502020204030204" pitchFamily="34" charset="0"/>
              </a:rPr>
              <a:t>Whelan, C., Nolan, B., &amp; </a:t>
            </a:r>
            <a:r>
              <a:rPr lang="en-GB" dirty="0" err="1" smtClean="0">
                <a:latin typeface="Calibri" panose="020F0502020204030204" pitchFamily="34" charset="0"/>
              </a:rPr>
              <a:t>Maitre</a:t>
            </a:r>
            <a:r>
              <a:rPr lang="en-GB" dirty="0" smtClean="0">
                <a:latin typeface="Calibri" panose="020F0502020204030204" pitchFamily="34" charset="0"/>
              </a:rPr>
              <a:t>, B. (2013). ANALYSING INTERGENERATIONAL INFLUENCES ON INCOME POVERTY AND ECONOMIC VULNERABILITY WITH EU-SILC. European Societies, 15(1), 82-105. </a:t>
            </a:r>
            <a:r>
              <a:rPr lang="en-GB" dirty="0" err="1" smtClean="0">
                <a:latin typeface="Calibri" panose="020F0502020204030204" pitchFamily="34" charset="0"/>
              </a:rPr>
              <a:t>doi</a:t>
            </a:r>
            <a:r>
              <a:rPr lang="en-GB" dirty="0" smtClean="0">
                <a:latin typeface="Calibri" panose="020F0502020204030204" pitchFamily="34" charset="0"/>
              </a:rPr>
              <a:t>: 10.1080/14616696.2012.692806</a:t>
            </a:r>
          </a:p>
          <a:p>
            <a:r>
              <a:rPr lang="en-GB" dirty="0" smtClean="0">
                <a:latin typeface="Calibri" panose="020F0502020204030204" pitchFamily="34" charset="0"/>
              </a:rPr>
              <a:t>Barnardos (2017) www.barnardos.ie</a:t>
            </a:r>
          </a:p>
          <a:p>
            <a:r>
              <a:rPr lang="en-GB" dirty="0" smtClean="0">
                <a:latin typeface="Calibri" panose="020F0502020204030204" pitchFamily="34" charset="0"/>
              </a:rPr>
              <a:t>Young Knocknaheeny Area-based Childhood Programme http://youngknocknaheeny.ie/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17226F-F4A7-4EC0-A5DA-55F7DED4A564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621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I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1: Infant Health and Wellbeing</a:t>
            </a:r>
            <a:endParaRPr lang="en-I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I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-Pre-birth to 3 years invitation to all parents to register with Young Knocknaheeny (YK) Programme</a:t>
            </a:r>
          </a:p>
          <a:p>
            <a:r>
              <a:rPr lang="en-I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-Pre-Birth Home screen: Incorporated Psychological assessment of preparation for parenthood</a:t>
            </a:r>
          </a:p>
          <a:p>
            <a:r>
              <a:rPr lang="en-I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-Pre-birth to 3 years interdisciplinary home visiting programme informed by Michigan Infant Mental Health (IMH) Home Visitation Model with external consultation provided by Michigan Association of IMH</a:t>
            </a:r>
          </a:p>
          <a:p>
            <a:r>
              <a:rPr lang="en-I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-Interagency Wrap-Around Model for interdisciplinary family work </a:t>
            </a:r>
          </a:p>
          <a:p>
            <a:r>
              <a:rPr lang="en-I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-IMH Reflective practice supervision (YK Staff) </a:t>
            </a:r>
          </a:p>
          <a:p>
            <a:r>
              <a:rPr lang="en-I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-IMH Consultations available to practitioners and services </a:t>
            </a:r>
          </a:p>
          <a:p>
            <a:r>
              <a:rPr lang="en-I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-Environments of continuous learning: IMH 2 day Masterclasses in communities and in-service training, followed by sustainable monthly interdisciplinary practitioner network meetings. </a:t>
            </a:r>
          </a:p>
          <a:p>
            <a:r>
              <a:rPr lang="en-I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-Education and Training to modules to undergraduate and postgraduate health and social sciences. </a:t>
            </a:r>
          </a:p>
          <a:p>
            <a:r>
              <a:rPr lang="en-I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-Supports to </a:t>
            </a:r>
            <a:r>
              <a:rPr lang="en-I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Kidscope</a:t>
            </a:r>
            <a:r>
              <a:rPr lang="en-I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Community Child Development Assessment Clinic incl. Registration of families to YK Programme; Clinic process documentation; Clinic Administration.</a:t>
            </a:r>
          </a:p>
          <a:p>
            <a:r>
              <a:rPr lang="en-I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-Universal Transition to Parenthood Group: 6 weeks psychological preparation programme for expectant parents in partnership with North Cork Infant Mental Health Network</a:t>
            </a:r>
          </a:p>
          <a:p>
            <a:r>
              <a:rPr lang="en-I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-PEEPS Learning Together Programme Leader Training and Facilitators network; co-facilitated Parent and Child 0-years Programme</a:t>
            </a:r>
          </a:p>
          <a:p>
            <a:r>
              <a:rPr lang="en-I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I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Elklan</a:t>
            </a:r>
            <a:r>
              <a:rPr lang="en-I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Lets Talk with your Baby Group 3-12 months</a:t>
            </a:r>
          </a:p>
          <a:p>
            <a:r>
              <a:rPr lang="en-I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-Baby Massage</a:t>
            </a:r>
          </a:p>
          <a:p>
            <a:r>
              <a:rPr lang="en-I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I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Speech, Language and Literacy</a:t>
            </a:r>
            <a:endParaRPr lang="en-I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I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-Babbling Babies universal communication session with parents and 9month baby in conjunction with Public Health Nurse Development Check Up Clinics</a:t>
            </a:r>
          </a:p>
          <a:p>
            <a:r>
              <a:rPr lang="en-I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-Whole community Junior Infant Speech &amp; Language Assessments and follow up in all 4 primary schools</a:t>
            </a:r>
          </a:p>
          <a:p>
            <a:r>
              <a:rPr lang="en-I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-Contributing to 0-3 interdisciplinary IMH home visitation model and </a:t>
            </a:r>
            <a:r>
              <a:rPr lang="en-I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Kidscope</a:t>
            </a:r>
            <a:r>
              <a:rPr lang="en-I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Interdisciplinary referrals.</a:t>
            </a:r>
          </a:p>
          <a:p>
            <a:r>
              <a:rPr lang="en-I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-Training and facilitation support for </a:t>
            </a:r>
            <a:r>
              <a:rPr lang="en-I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Elklan</a:t>
            </a:r>
            <a:r>
              <a:rPr lang="en-I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Lets Talk with your Baby Group 3-12 months</a:t>
            </a:r>
          </a:p>
          <a:p>
            <a:r>
              <a:rPr lang="en-I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-Delivering Early Years </a:t>
            </a:r>
            <a:r>
              <a:rPr lang="en-I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Hanen</a:t>
            </a:r>
            <a:r>
              <a:rPr lang="en-I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‘Learning Language &amp; Loving It’ programme </a:t>
            </a:r>
          </a:p>
          <a:p>
            <a:r>
              <a:rPr lang="en-I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-Delivering Junior Infant teacher </a:t>
            </a:r>
            <a:r>
              <a:rPr lang="en-I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Hanen</a:t>
            </a:r>
            <a:r>
              <a:rPr lang="en-I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“ABC” Programme</a:t>
            </a:r>
          </a:p>
          <a:p>
            <a:r>
              <a:rPr lang="en-I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-Provision of oral language development training to YK team members &amp; supporting implementation of </a:t>
            </a:r>
            <a:r>
              <a:rPr lang="en-I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Elklan</a:t>
            </a:r>
            <a:r>
              <a:rPr lang="en-I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Let’s Talk with your Baby group</a:t>
            </a:r>
          </a:p>
          <a:p>
            <a:r>
              <a:rPr lang="en-I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-Cross- service implementation groups </a:t>
            </a:r>
          </a:p>
          <a:p>
            <a:r>
              <a:rPr lang="en-I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Training and Education modules to undergraduate and post-graduate health and social sciences</a:t>
            </a:r>
          </a:p>
          <a:p>
            <a:r>
              <a:rPr lang="en-I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-Oral Language Community/Service Consultations</a:t>
            </a:r>
          </a:p>
          <a:p>
            <a:r>
              <a:rPr lang="en-I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Clinical Governance / Supervision provided by HSE Cork North Speech and Language Department. </a:t>
            </a:r>
          </a:p>
          <a:p>
            <a:r>
              <a:rPr lang="en-I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I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Early Childhood Care and Education </a:t>
            </a:r>
            <a:endParaRPr lang="en-I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I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-Children 18months to 5 Years benefiting from a local Early Care and Education setting involved in ongoing whole community quality improvement strategy</a:t>
            </a:r>
          </a:p>
          <a:p>
            <a:r>
              <a:rPr lang="en-I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-Early Years ECERS and ITERS assessments and reports for all rooms pre and post YK quality improvement programme</a:t>
            </a:r>
          </a:p>
          <a:p>
            <a:r>
              <a:rPr lang="en-I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I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Highscope</a:t>
            </a:r>
            <a:r>
              <a:rPr lang="en-I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curriculum training for Crèche and Preschool Staff</a:t>
            </a:r>
          </a:p>
          <a:p>
            <a:r>
              <a:rPr lang="en-I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-Montessori Masterclasses </a:t>
            </a:r>
          </a:p>
          <a:p>
            <a:r>
              <a:rPr lang="en-I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-On Site specialist implementation mentoring within National Framework Standards</a:t>
            </a:r>
          </a:p>
          <a:p>
            <a:r>
              <a:rPr lang="en-I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-Environmental enhancement supports</a:t>
            </a:r>
          </a:p>
          <a:p>
            <a:r>
              <a:rPr lang="en-I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-Skills development for staff supervision</a:t>
            </a:r>
          </a:p>
          <a:p>
            <a:r>
              <a:rPr lang="en-I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Developing and sustaining an Early Years Managers Forum </a:t>
            </a:r>
          </a:p>
          <a:p>
            <a:r>
              <a:rPr lang="en-I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-Implementation of standardised transition tools for children entering preschool and primary cycle.</a:t>
            </a:r>
          </a:p>
          <a:p>
            <a:r>
              <a:rPr lang="en-I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-Local promotion of Early Years Centres in their contribution to children’s early education and development</a:t>
            </a:r>
          </a:p>
          <a:p>
            <a:r>
              <a:rPr lang="en-I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-Developing co-ordinated strategies for greater parental involvement.</a:t>
            </a:r>
          </a:p>
          <a:p>
            <a:r>
              <a:rPr lang="en-I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C0-ordinated by </a:t>
            </a:r>
            <a:r>
              <a:rPr lang="en-I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Barnardos</a:t>
            </a:r>
            <a:r>
              <a:rPr lang="en-I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Brighter Future Centre, supported by child care service co-ordinators implementation group and Cork City Childcare Company.</a:t>
            </a:r>
            <a:r>
              <a:rPr lang="en-I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I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I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I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Pro-Social Behaviour and Self-Regulation</a:t>
            </a:r>
            <a:endParaRPr lang="en-I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I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-Whole community approach to the delivery of Incredible Years Programmes. </a:t>
            </a:r>
          </a:p>
          <a:p>
            <a:r>
              <a:rPr lang="en-I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-Incredible Years Teacher Classroom Management Training across 4 primary schools</a:t>
            </a:r>
          </a:p>
          <a:p>
            <a:r>
              <a:rPr lang="en-I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-Incredible Years Basic Parent Leader Programme Training for practitioners across 9 organisations</a:t>
            </a:r>
          </a:p>
          <a:p>
            <a:r>
              <a:rPr lang="en-I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-Incredible Years Whole Classroom Dina Programme Training across 4 primary schools</a:t>
            </a:r>
          </a:p>
          <a:p>
            <a:r>
              <a:rPr lang="en-I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-Incredible Years Basic Parent Programme 2-4 years and 5-8 available to all parents in catchment area</a:t>
            </a:r>
          </a:p>
          <a:p>
            <a:r>
              <a:rPr lang="en-I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-Co-ordinated by the local School Completion Programme</a:t>
            </a:r>
          </a:p>
          <a:p>
            <a:r>
              <a:rPr lang="en-I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-Training and mentoring provided by Archways. </a:t>
            </a:r>
          </a:p>
          <a:p>
            <a:r>
              <a:rPr lang="en-I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-IY Parent Leader Facilitators Peer Group: Supporting roll out of parent programme, promotion, referrals, preparation of participations, logistics. </a:t>
            </a:r>
          </a:p>
          <a:p>
            <a:r>
              <a:rPr lang="en-I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-Working toward facilitator accreditation, mentoring and training delivery.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082199-A10E-4999-90EE-5672D9261B3C}" type="slidenum">
              <a:rPr lang="en-IE" altLang="en-US" smtClean="0"/>
              <a:pPr>
                <a:defRPr/>
              </a:pPr>
              <a:t>6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208128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082199-A10E-4999-90EE-5672D9261B3C}" type="slidenum">
              <a:rPr lang="en-IE" altLang="en-US" smtClean="0"/>
              <a:pPr>
                <a:defRPr/>
              </a:pPr>
              <a:t>7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885315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No change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082199-A10E-4999-90EE-5672D9261B3C}" type="slidenum">
              <a:rPr lang="en-IE" altLang="en-US" smtClean="0"/>
              <a:pPr>
                <a:defRPr/>
              </a:pPr>
              <a:t>8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2469944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5DFC1-3824-4FB4-848F-8EB6A52CCA25}" type="slidenum">
              <a:rPr lang="en-IE" smtClean="0"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9496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Rooms</a:t>
            </a:r>
            <a:r>
              <a:rPr lang="en-IE" baseline="0" dirty="0" smtClean="0"/>
              <a:t> include both toddler/crèche rooms and preschools rooms</a:t>
            </a:r>
          </a:p>
          <a:p>
            <a:r>
              <a:rPr lang="en-IE" baseline="0" dirty="0" smtClean="0"/>
              <a:t>Generally, A score of 1 is defined as inadequate, 3 is defined as minimal quality, and 5 is defined as good (hence </a:t>
            </a:r>
          </a:p>
          <a:p>
            <a:r>
              <a:rPr lang="en-IE" baseline="0" dirty="0" smtClean="0"/>
              <a:t>scores of 5 or above are good or better).  One interpretation of these scores is that anything below a 3 is </a:t>
            </a:r>
          </a:p>
          <a:p>
            <a:r>
              <a:rPr lang="en-IE" baseline="0" dirty="0" smtClean="0"/>
              <a:t>unacceptable and scores below 5 are not consistent with expectations for a high-quality program. </a:t>
            </a:r>
          </a:p>
          <a:p>
            <a:r>
              <a:rPr lang="en-IE" baseline="0" dirty="0" err="1" smtClean="0"/>
              <a:t>Aplus</a:t>
            </a:r>
            <a:r>
              <a:rPr lang="en-IE" baseline="0" dirty="0" smtClean="0"/>
              <a:t> Education (UK)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082199-A10E-4999-90EE-5672D9261B3C}" type="slidenum">
              <a:rPr lang="en-IE" altLang="en-US" smtClean="0"/>
              <a:pPr>
                <a:defRPr/>
              </a:pPr>
              <a:t>12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974279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670B6-BAD4-4EB2-8350-E562D41FD772}" type="slidenum">
              <a:rPr lang="en-IE" smtClean="0"/>
              <a:t>14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69439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07288-5C92-4774-8C1C-37F7A1761949}" type="slidenum">
              <a:rPr lang="en-IE" smtClean="0"/>
              <a:t>17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32192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204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625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086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Title of presentation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www.childrensresearchnetwork.org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2775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867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764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10/10/2017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222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10/10/2017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684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10/10/2017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25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10/10/2017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993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10/10/2017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057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10/10/2017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452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807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41363"/>
            <a:ext cx="9144000" cy="2818266"/>
          </a:xfrm>
        </p:spPr>
        <p:txBody>
          <a:bodyPr>
            <a:noAutofit/>
          </a:bodyPr>
          <a:lstStyle/>
          <a:p>
            <a:r>
              <a:rPr lang="en-IE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Addressing Quality in Childcare: A Case Study of A Community Wide Approach to Improve Outcomes for Children in a Disadvantaged Area</a:t>
            </a:r>
            <a:endParaRPr lang="en-IE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02571"/>
            <a:ext cx="9144000" cy="2979946"/>
          </a:xfrm>
        </p:spPr>
        <p:txBody>
          <a:bodyPr>
            <a:noAutofit/>
          </a:bodyPr>
          <a:lstStyle/>
          <a:p>
            <a:r>
              <a:rPr lang="en-IE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Jenna Russell, Project Leader</a:t>
            </a:r>
          </a:p>
          <a:p>
            <a:r>
              <a:rPr lang="en-IE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Barnardos Brighter Futures, Knocknaheeny, Cork, Ireland</a:t>
            </a:r>
            <a:endParaRPr lang="en-IE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379" y="5717969"/>
            <a:ext cx="3452622" cy="10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5483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1538"/>
          </a:xfrm>
        </p:spPr>
        <p:txBody>
          <a:bodyPr>
            <a:normAutofit/>
          </a:bodyPr>
          <a:lstStyle/>
          <a:p>
            <a:r>
              <a:rPr lang="en-GB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Micra</a:t>
            </a:r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 Class-based Scores across 3 schools in 2014 (n = 429 students)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9A4840-9452-4B85-8BCE-96B403E22278}" type="slidenum">
              <a:rPr lang="en-GB" altLang="en-US" smtClean="0"/>
              <a:pPr>
                <a:defRPr/>
              </a:pPr>
              <a:t>10</a:t>
            </a:fld>
            <a:endParaRPr lang="en-GB" alt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2442789"/>
              </p:ext>
            </p:extLst>
          </p:nvPr>
        </p:nvGraphicFramePr>
        <p:xfrm>
          <a:off x="527382" y="1274164"/>
          <a:ext cx="10849207" cy="5208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3089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Speech </a:t>
            </a:r>
            <a:r>
              <a:rPr lang="en-IE" sz="3200" b="1" dirty="0">
                <a:latin typeface="Arial" panose="020B0604020202020204" pitchFamily="34" charset="0"/>
                <a:cs typeface="Arial" panose="020B0604020202020204" pitchFamily="34" charset="0"/>
              </a:rPr>
              <a:t>&amp; Language </a:t>
            </a:r>
            <a:r>
              <a:rPr lang="en-I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Difficulties </a:t>
            </a:r>
            <a:r>
              <a:rPr lang="en-I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IE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PLS5 May/June </a:t>
            </a:r>
            <a:r>
              <a:rPr lang="en-IE" sz="3200" b="1" dirty="0">
                <a:latin typeface="Arial" panose="020B0604020202020204" pitchFamily="34" charset="0"/>
                <a:cs typeface="Arial" panose="020B0604020202020204" pitchFamily="34" charset="0"/>
              </a:rPr>
              <a:t>2015 (</a:t>
            </a:r>
            <a:r>
              <a:rPr lang="en-I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n=117 </a:t>
            </a:r>
            <a:r>
              <a:rPr lang="en-IE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Junior Infants in 4 schools</a:t>
            </a:r>
            <a:r>
              <a:rPr lang="en-I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123322595"/>
              </p:ext>
            </p:extLst>
          </p:nvPr>
        </p:nvGraphicFramePr>
        <p:xfrm>
          <a:off x="911424" y="1700808"/>
          <a:ext cx="9985109" cy="4035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379" y="5717969"/>
            <a:ext cx="3452622" cy="10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1825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E" b="1" dirty="0">
                <a:latin typeface="Arial" panose="020B0604020202020204" pitchFamily="34" charset="0"/>
                <a:cs typeface="Arial" panose="020B0604020202020204" pitchFamily="34" charset="0"/>
              </a:rPr>
              <a:t>Early Years Service Quality (2015)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09A4840-9452-4B85-8BCE-96B403E22278}" type="slidenum">
              <a:rPr lang="en-GB" altLang="en-US" smtClean="0"/>
              <a:pPr>
                <a:defRPr/>
              </a:pPr>
              <a:t>12</a:t>
            </a:fld>
            <a:endParaRPr lang="en-GB" altLang="en-US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516187546"/>
              </p:ext>
            </p:extLst>
          </p:nvPr>
        </p:nvGraphicFramePr>
        <p:xfrm>
          <a:off x="704538" y="1853248"/>
          <a:ext cx="8049717" cy="4312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754255" y="2356914"/>
            <a:ext cx="3043003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E" b="1" dirty="0">
                <a:latin typeface="Arial" panose="020B0604020202020204" pitchFamily="34" charset="0"/>
                <a:cs typeface="Arial" panose="020B0604020202020204" pitchFamily="34" charset="0"/>
              </a:rPr>
              <a:t>ECERS Score </a:t>
            </a:r>
          </a:p>
          <a:p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1 = inadequate</a:t>
            </a:r>
          </a:p>
          <a:p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3 = minimal quality </a:t>
            </a:r>
          </a:p>
          <a:p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5 = good </a:t>
            </a:r>
          </a:p>
          <a:p>
            <a:endParaRPr lang="en-IE" dirty="0">
              <a:latin typeface="+mj-lt"/>
            </a:endParaRPr>
          </a:p>
          <a:p>
            <a:pPr algn="ctr"/>
            <a:endParaRPr lang="en-IE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8827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I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I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IE" sz="3200" b="1" dirty="0">
                <a:latin typeface="Arial" panose="020B0604020202020204" pitchFamily="34" charset="0"/>
                <a:cs typeface="Arial" panose="020B0604020202020204" pitchFamily="34" charset="0"/>
              </a:rPr>
              <a:t>Community of Early Years settings driving an ongoing evidence informed quality improvement strategy</a:t>
            </a:r>
            <a:br>
              <a:rPr lang="en-IE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sz="3600" dirty="0" smtClean="0"/>
              <a:t> 35 staff, 350 children</a:t>
            </a:r>
          </a:p>
          <a:p>
            <a:r>
              <a:rPr lang="en-IE" sz="3600" b="1" dirty="0" smtClean="0"/>
              <a:t>Community Montessori preschool (with High/Scope crèche)</a:t>
            </a:r>
          </a:p>
          <a:p>
            <a:r>
              <a:rPr lang="en-IE" sz="3600" b="1" dirty="0" smtClean="0"/>
              <a:t>School Early Start</a:t>
            </a:r>
          </a:p>
          <a:p>
            <a:r>
              <a:rPr lang="en-IE" sz="3600" b="1" dirty="0" smtClean="0"/>
              <a:t>Community settings using play based approach</a:t>
            </a:r>
          </a:p>
          <a:p>
            <a:r>
              <a:rPr lang="en-IE" sz="3600" b="1" dirty="0" smtClean="0"/>
              <a:t>Targeted Early Intervention Centre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55197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6986" y="365125"/>
            <a:ext cx="8906814" cy="1325563"/>
          </a:xfrm>
        </p:spPr>
        <p:txBody>
          <a:bodyPr>
            <a:normAutofit fontScale="90000"/>
          </a:bodyPr>
          <a:lstStyle/>
          <a:p>
            <a:r>
              <a:rPr lang="en-IE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Early Years Care and Education</a:t>
            </a:r>
            <a:endParaRPr lang="en-IE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7101" y="1825624"/>
            <a:ext cx="10860157" cy="4335333"/>
          </a:xfrm>
        </p:spPr>
        <p:txBody>
          <a:bodyPr>
            <a:noAutofit/>
          </a:bodyPr>
          <a:lstStyle/>
          <a:p>
            <a:pPr lvl="0"/>
            <a:r>
              <a:rPr lang="en-IE" b="1" dirty="0" smtClean="0">
                <a:latin typeface="Arial" panose="020B0604020202020204" pitchFamily="34" charset="0"/>
                <a:cs typeface="Arial" panose="020B0604020202020204" pitchFamily="34" charset="0"/>
              </a:rPr>
              <a:t>High/Scope </a:t>
            </a:r>
            <a:r>
              <a:rPr lang="en-IE" b="1" dirty="0">
                <a:latin typeface="Arial" panose="020B0604020202020204" pitchFamily="34" charset="0"/>
                <a:cs typeface="Arial" panose="020B0604020202020204" pitchFamily="34" charset="0"/>
              </a:rPr>
              <a:t>curriculum </a:t>
            </a:r>
            <a:r>
              <a:rPr lang="en-IE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</a:p>
          <a:p>
            <a:pPr lvl="0"/>
            <a:r>
              <a:rPr lang="en-IE" b="1" dirty="0" smtClean="0">
                <a:latin typeface="Arial" panose="020B0604020202020204" pitchFamily="34" charset="0"/>
                <a:cs typeface="Arial" panose="020B0604020202020204" pitchFamily="34" charset="0"/>
              </a:rPr>
              <a:t>Montessori Masterclasses/site visit/mentoring</a:t>
            </a:r>
            <a:endParaRPr lang="en-I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IE" b="1" dirty="0">
                <a:latin typeface="Arial" panose="020B0604020202020204" pitchFamily="34" charset="0"/>
                <a:cs typeface="Arial" panose="020B0604020202020204" pitchFamily="34" charset="0"/>
              </a:rPr>
              <a:t>On Site specialist mentoring</a:t>
            </a:r>
          </a:p>
          <a:p>
            <a:pPr lvl="0"/>
            <a:r>
              <a:rPr lang="en-IE" b="1" dirty="0" smtClean="0">
                <a:latin typeface="Arial" panose="020B0604020202020204" pitchFamily="34" charset="0"/>
                <a:cs typeface="Arial" panose="020B0604020202020204" pitchFamily="34" charset="0"/>
              </a:rPr>
              <a:t>Hanen Learning Language and Loving It</a:t>
            </a:r>
            <a:endParaRPr lang="en-I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IE" b="1" dirty="0">
                <a:latin typeface="Arial" panose="020B0604020202020204" pitchFamily="34" charset="0"/>
                <a:cs typeface="Arial" panose="020B0604020202020204" pitchFamily="34" charset="0"/>
              </a:rPr>
              <a:t>Environmental enhancement fund</a:t>
            </a:r>
          </a:p>
          <a:p>
            <a:pPr lvl="0"/>
            <a:r>
              <a:rPr lang="en-IE" b="1" dirty="0">
                <a:latin typeface="Arial" panose="020B0604020202020204" pitchFamily="34" charset="0"/>
                <a:cs typeface="Arial" panose="020B0604020202020204" pitchFamily="34" charset="0"/>
              </a:rPr>
              <a:t>Transitions/Supervision </a:t>
            </a:r>
            <a:r>
              <a:rPr lang="en-IE" b="1" dirty="0" smtClean="0">
                <a:latin typeface="Arial" panose="020B0604020202020204" pitchFamily="34" charset="0"/>
                <a:cs typeface="Arial" panose="020B0604020202020204" pitchFamily="34" charset="0"/>
              </a:rPr>
              <a:t>focus </a:t>
            </a:r>
            <a:endParaRPr lang="en-I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b="1" dirty="0">
                <a:latin typeface="Arial" panose="020B0604020202020204" pitchFamily="34" charset="0"/>
                <a:cs typeface="Arial" panose="020B0604020202020204" pitchFamily="34" charset="0"/>
              </a:rPr>
              <a:t>Increased Parental Engagement and supports</a:t>
            </a:r>
          </a:p>
          <a:p>
            <a:r>
              <a:rPr lang="en-IE" b="1" dirty="0">
                <a:latin typeface="Arial" panose="020B0604020202020204" pitchFamily="34" charset="0"/>
                <a:cs typeface="Arial" panose="020B0604020202020204" pitchFamily="34" charset="0"/>
              </a:rPr>
              <a:t>Within Aistear/Siolta Framework</a:t>
            </a:r>
          </a:p>
          <a:p>
            <a:pPr marL="0" indent="0">
              <a:buNone/>
            </a:pPr>
            <a:endParaRPr lang="en-I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I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 flipH="1">
            <a:off x="11353799" y="1825625"/>
            <a:ext cx="45719" cy="279789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IE" sz="7300" b="1" dirty="0" smtClean="0">
              <a:solidFill>
                <a:srgbClr val="FF9900"/>
              </a:solidFill>
              <a:latin typeface="Sue Ellen Francisco " panose="02000000000000000000" pitchFamily="2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IE" sz="3800" dirty="0">
              <a:solidFill>
                <a:srgbClr val="FF99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73" y="369159"/>
            <a:ext cx="1317812" cy="132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02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to date</a:t>
            </a:r>
            <a:endParaRPr lang="en-IE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High/Scope curriculum training with mentor implementation has had the biggest impact on quality improvements in centres</a:t>
            </a:r>
          </a:p>
          <a:p>
            <a:endParaRPr lang="en-IE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Mentor is KEY- trained in High/Scope with practice expertise, able to support the individual, the room and the centre.  Time to build a relationship, skilled at naming challenges and what to work on</a:t>
            </a:r>
          </a:p>
          <a:p>
            <a:endParaRPr lang="en-IE" sz="3200" b="1" dirty="0" smtClean="0"/>
          </a:p>
          <a:p>
            <a:endParaRPr lang="en-IE" sz="3200" b="1" dirty="0"/>
          </a:p>
        </p:txBody>
      </p:sp>
    </p:spTree>
    <p:extLst>
      <p:ext uri="{BB962C8B-B14F-4D97-AF65-F5344CB8AC3E}">
        <p14:creationId xmlns:p14="http://schemas.microsoft.com/office/powerpoint/2010/main" val="1067015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838200" y="319406"/>
            <a:ext cx="10515600" cy="45719"/>
          </a:xfrm>
        </p:spPr>
        <p:txBody>
          <a:bodyPr>
            <a:normAutofit fontScale="90000"/>
          </a:bodyPr>
          <a:lstStyle/>
          <a:p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66916"/>
            <a:ext cx="10515600" cy="5410047"/>
          </a:xfrm>
        </p:spPr>
        <p:txBody>
          <a:bodyPr>
            <a:noAutofit/>
          </a:bodyPr>
          <a:lstStyle/>
          <a:p>
            <a:r>
              <a:rPr lang="en-IE" sz="4400" b="1" dirty="0">
                <a:latin typeface="Arial" panose="020B0604020202020204" pitchFamily="34" charset="0"/>
                <a:cs typeface="Arial" panose="020B0604020202020204" pitchFamily="34" charset="0"/>
              </a:rPr>
              <a:t>Schweinhart </a:t>
            </a:r>
            <a:r>
              <a:rPr lang="en-IE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2010 </a:t>
            </a:r>
            <a:r>
              <a:rPr lang="en-I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I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IE" sz="4000" dirty="0">
                <a:latin typeface="Arial" panose="020B0604020202020204" pitchFamily="34" charset="0"/>
                <a:cs typeface="Arial" panose="020B0604020202020204" pitchFamily="34" charset="0"/>
              </a:rPr>
              <a:t>get what we got, you've got to do what we did,  - invest in quality practice - and what we did may look expensive. Specifically, highly effective early years programmes must have qualified teachers who learn and use a validated interactive child development curriculum like </a:t>
            </a:r>
            <a:r>
              <a:rPr lang="en-I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High/Scope </a:t>
            </a:r>
            <a:r>
              <a:rPr lang="en-IE" sz="4000" dirty="0">
                <a:latin typeface="Arial" panose="020B0604020202020204" pitchFamily="34" charset="0"/>
                <a:cs typeface="Arial" panose="020B0604020202020204" pitchFamily="34" charset="0"/>
              </a:rPr>
              <a:t>and who develop partnerships with </a:t>
            </a:r>
            <a:r>
              <a:rPr lang="en-I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parents”</a:t>
            </a:r>
            <a:endParaRPr lang="en-IE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IE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957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99" y="232618"/>
            <a:ext cx="9875520" cy="2688381"/>
          </a:xfrm>
        </p:spPr>
        <p:txBody>
          <a:bodyPr>
            <a:normAutofit/>
          </a:bodyPr>
          <a:lstStyle/>
          <a:p>
            <a:pPr algn="ctr"/>
            <a:r>
              <a:rPr lang="en-IE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en-IE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15787" y="2831277"/>
            <a:ext cx="7560425" cy="2340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717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upload.wikimedia.org/wikipedia/commons/a/ac/Ireland_map_Cork_City_Magnified_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34" y="1493838"/>
            <a:ext cx="5147733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 b="1" dirty="0" smtClean="0"/>
              <a:t>Location</a:t>
            </a:r>
          </a:p>
        </p:txBody>
      </p:sp>
      <p:sp>
        <p:nvSpPr>
          <p:cNvPr id="11268" name="Content Placeholder 6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994400" cy="4525963"/>
          </a:xfrm>
        </p:spPr>
        <p:txBody>
          <a:bodyPr lIns="72000">
            <a:norm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IE" altLang="en-US" sz="3200" b="1" dirty="0" smtClean="0"/>
              <a:t>Cork city </a:t>
            </a:r>
          </a:p>
          <a:p>
            <a:pPr>
              <a:buFont typeface="Calibri" panose="020F0502020204030204" pitchFamily="34" charset="0"/>
              <a:buChar char="–"/>
            </a:pPr>
            <a:r>
              <a:rPr lang="en-IE" altLang="en-US" dirty="0" smtClean="0"/>
              <a:t>population </a:t>
            </a:r>
            <a:r>
              <a:rPr lang="en-IE" altLang="en-US" b="1" dirty="0" smtClean="0"/>
              <a:t>119, 230</a:t>
            </a:r>
          </a:p>
          <a:p>
            <a:pPr marL="0" indent="0">
              <a:buNone/>
            </a:pPr>
            <a:endParaRPr lang="en-IE" altLang="en-US" b="1" dirty="0"/>
          </a:p>
          <a:p>
            <a:pPr marL="0" indent="0">
              <a:buNone/>
            </a:pPr>
            <a:r>
              <a:rPr lang="en-IE" altLang="en-US" b="1" dirty="0" smtClean="0"/>
              <a:t>YK Catchment area  </a:t>
            </a:r>
          </a:p>
          <a:p>
            <a:pPr>
              <a:buFont typeface="Calibri" panose="020F0502020204030204" pitchFamily="34" charset="0"/>
              <a:buChar char="–"/>
            </a:pPr>
            <a:r>
              <a:rPr lang="en-IE" altLang="en-US" dirty="0"/>
              <a:t>population </a:t>
            </a:r>
            <a:r>
              <a:rPr lang="en-IE" altLang="en-US" b="1" dirty="0" smtClean="0"/>
              <a:t>12,000</a:t>
            </a:r>
          </a:p>
          <a:p>
            <a:pPr>
              <a:buFont typeface="Calibri" panose="020F0502020204030204" pitchFamily="34" charset="0"/>
              <a:buChar char="–"/>
            </a:pPr>
            <a:r>
              <a:rPr lang="en-IE" altLang="en-US" dirty="0"/>
              <a:t>c</a:t>
            </a:r>
            <a:r>
              <a:rPr lang="en-IE" altLang="en-US" dirty="0" smtClean="0"/>
              <a:t>hildren &lt;15yrs </a:t>
            </a:r>
            <a:r>
              <a:rPr lang="en-IE" altLang="en-US" b="1" dirty="0" smtClean="0"/>
              <a:t>5177</a:t>
            </a:r>
          </a:p>
          <a:p>
            <a:pPr>
              <a:buFont typeface="Calibri" panose="020F0502020204030204" pitchFamily="34" charset="0"/>
              <a:buChar char="–"/>
            </a:pPr>
            <a:r>
              <a:rPr lang="en-IE" altLang="en-US" dirty="0"/>
              <a:t>c</a:t>
            </a:r>
            <a:r>
              <a:rPr lang="en-IE" altLang="en-US" dirty="0" smtClean="0"/>
              <a:t>hildren 0 – 6 </a:t>
            </a:r>
            <a:r>
              <a:rPr lang="en-IE" altLang="en-US" dirty="0" err="1" smtClean="0"/>
              <a:t>yrs</a:t>
            </a:r>
            <a:r>
              <a:rPr lang="en-IE" altLang="en-US" dirty="0" smtClean="0"/>
              <a:t> </a:t>
            </a:r>
            <a:r>
              <a:rPr lang="en-IE" altLang="en-US" b="1" dirty="0" smtClean="0"/>
              <a:t>1155</a:t>
            </a:r>
            <a:endParaRPr lang="en-IE" altLang="en-US" b="1" dirty="0"/>
          </a:p>
          <a:p>
            <a:pPr marL="0" indent="0">
              <a:buNone/>
            </a:pPr>
            <a:endParaRPr lang="en-IE" altLang="en-US" b="1" dirty="0" smtClean="0"/>
          </a:p>
          <a:p>
            <a:pPr algn="r">
              <a:buFont typeface="Arial" panose="020B0604020202020204" pitchFamily="34" charset="0"/>
              <a:buNone/>
            </a:pPr>
            <a:r>
              <a:rPr lang="en-IE" altLang="en-US" sz="1400" dirty="0" smtClean="0"/>
              <a:t>(Source CSO Census 2011)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356101" y="1898651"/>
            <a:ext cx="1860551" cy="8096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740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9460" name="Picture 4" descr="Knocknaheeny 3D image 19th June 2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242888"/>
            <a:ext cx="9378950" cy="729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barnlogo pos l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189" y="5876926"/>
            <a:ext cx="180022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752069"/>
      </p:ext>
    </p:extLst>
  </p:cSld>
  <p:clrMapOvr>
    <a:masterClrMapping/>
  </p:clrMapOvr>
  <p:transition advTm="3322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692959"/>
            <a:ext cx="3452622" cy="10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>
                <a:latin typeface="Arial" panose="020B0604020202020204" pitchFamily="34" charset="0"/>
                <a:cs typeface="Arial" panose="020B0604020202020204" pitchFamily="34" charset="0"/>
              </a:rPr>
              <a:t>Child poverty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38012" y="1368810"/>
            <a:ext cx="92964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2800" dirty="0">
                <a:latin typeface="Arial" panose="020B0604020202020204" pitchFamily="34" charset="0"/>
                <a:cs typeface="Arial" panose="020B0604020202020204" pitchFamily="34" charset="0"/>
              </a:rPr>
              <a:t>Poverty, particularly in the early years, impacts on all aspects of a child’s  life </a:t>
            </a:r>
            <a:r>
              <a:rPr lang="en-IE" sz="1800" dirty="0">
                <a:latin typeface="Arial" panose="020B0604020202020204" pitchFamily="34" charset="0"/>
                <a:cs typeface="Arial" panose="020B0604020202020204" pitchFamily="34" charset="0"/>
              </a:rPr>
              <a:t>(Duncan et al., 2012). </a:t>
            </a:r>
          </a:p>
          <a:p>
            <a:r>
              <a:rPr lang="en-IE" sz="2800" dirty="0">
                <a:latin typeface="Arial" panose="020B0604020202020204" pitchFamily="34" charset="0"/>
                <a:cs typeface="Arial" panose="020B0604020202020204" pitchFamily="34" charset="0"/>
              </a:rPr>
              <a:t>Early childhood development is negatively impacted with lasting </a:t>
            </a:r>
            <a:r>
              <a:rPr lang="en-I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effects </a:t>
            </a:r>
            <a:r>
              <a:rPr lang="en-IE" sz="2800" dirty="0">
                <a:latin typeface="Arial" panose="020B0604020202020204" pitchFamily="34" charset="0"/>
                <a:cs typeface="Arial" panose="020B0604020202020204" pitchFamily="34" charset="0"/>
              </a:rPr>
              <a:t>into adulthood and beyond to the next generation. </a:t>
            </a:r>
          </a:p>
          <a:p>
            <a:r>
              <a:rPr lang="en-IE" sz="2800" dirty="0">
                <a:latin typeface="Arial" panose="020B0604020202020204" pitchFamily="34" charset="0"/>
                <a:cs typeface="Arial" panose="020B0604020202020204" pitchFamily="34" charset="0"/>
              </a:rPr>
              <a:t>This intergenerational transmission of disadvantage is more pronounced in liberal economies such as Ireland and the UK than in social democracies </a:t>
            </a:r>
            <a:r>
              <a:rPr lang="en-IE" sz="1800" dirty="0">
                <a:latin typeface="Arial" panose="020B0604020202020204" pitchFamily="34" charset="0"/>
                <a:cs typeface="Arial" panose="020B0604020202020204" pitchFamily="34" charset="0"/>
              </a:rPr>
              <a:t>(Whelan et al., 2013).</a:t>
            </a:r>
          </a:p>
          <a:p>
            <a:r>
              <a:rPr lang="en-IE" sz="2800" dirty="0">
                <a:latin typeface="Arial" panose="020B0604020202020204" pitchFamily="34" charset="0"/>
                <a:cs typeface="Arial" panose="020B0604020202020204" pitchFamily="34" charset="0"/>
              </a:rPr>
              <a:t>In 2015, 11.5% of children in Ireland (aged 0-17) lived in consistent poverty </a:t>
            </a:r>
            <a:r>
              <a:rPr lang="en-IE" sz="1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IE" sz="1800" dirty="0" err="1">
                <a:latin typeface="Arial" panose="020B0604020202020204" pitchFamily="34" charset="0"/>
                <a:cs typeface="Arial" panose="020B0604020202020204" pitchFamily="34" charset="0"/>
              </a:rPr>
              <a:t>Barnardos</a:t>
            </a:r>
            <a:r>
              <a:rPr lang="en-IE" sz="1800" dirty="0">
                <a:latin typeface="Arial" panose="020B0604020202020204" pitchFamily="34" charset="0"/>
                <a:cs typeface="Arial" panose="020B0604020202020204" pitchFamily="34" charset="0"/>
              </a:rPr>
              <a:t> 2016). </a:t>
            </a:r>
          </a:p>
        </p:txBody>
      </p:sp>
    </p:spTree>
    <p:extLst>
      <p:ext uri="{BB962C8B-B14F-4D97-AF65-F5344CB8AC3E}">
        <p14:creationId xmlns:p14="http://schemas.microsoft.com/office/powerpoint/2010/main" val="286173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b="1" dirty="0">
                <a:latin typeface="Arial" panose="020B0604020202020204" pitchFamily="34" charset="0"/>
                <a:cs typeface="Arial" panose="020B0604020202020204" pitchFamily="34" charset="0"/>
              </a:rPr>
              <a:t>Young </a:t>
            </a:r>
            <a:r>
              <a:rPr lang="en-IE" b="1" dirty="0" err="1">
                <a:latin typeface="Arial" panose="020B0604020202020204" pitchFamily="34" charset="0"/>
                <a:cs typeface="Arial" panose="020B0604020202020204" pitchFamily="34" charset="0"/>
              </a:rPr>
              <a:t>Knocknaheeny</a:t>
            </a:r>
            <a:r>
              <a:rPr lang="en-IE" b="1" dirty="0">
                <a:latin typeface="Arial" panose="020B0604020202020204" pitchFamily="34" charset="0"/>
                <a:cs typeface="Arial" panose="020B0604020202020204" pitchFamily="34" charset="0"/>
              </a:rPr>
              <a:t> Area Based Childhood Programme (YK)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 multi-disciplinary area-based prevention and early intervention partnership which aims to get every child’s life off to the best possible start by: </a:t>
            </a:r>
            <a:endParaRPr lang="en-I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Respectfully enhancing the knowledge and skills of all parents and practitioners </a:t>
            </a:r>
            <a:endParaRPr lang="en-I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Strengthening and enhancing all relationships and environments that are important to children</a:t>
            </a:r>
            <a:endParaRPr lang="en-I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Embedding </a:t>
            </a:r>
            <a:r>
              <a:rPr lang="en-IE" sz="2800" dirty="0">
                <a:latin typeface="Arial" panose="020B0604020202020204" pitchFamily="34" charset="0"/>
                <a:cs typeface="Arial" panose="020B0604020202020204" pitchFamily="34" charset="0"/>
              </a:rPr>
              <a:t>systems and community change to address childhood poverty and support early childhood development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379" y="5717969"/>
            <a:ext cx="3452622" cy="10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9770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9811" y="274638"/>
            <a:ext cx="9520989" cy="850106"/>
          </a:xfrm>
        </p:spPr>
        <p:txBody>
          <a:bodyPr/>
          <a:lstStyle/>
          <a:p>
            <a:pPr algn="ctr"/>
            <a:r>
              <a:rPr lang="en-IE" sz="3600" b="1" dirty="0">
                <a:latin typeface="Arial" panose="020B0604020202020204" pitchFamily="34" charset="0"/>
                <a:cs typeface="Arial" panose="020B0604020202020204" pitchFamily="34" charset="0"/>
              </a:rPr>
              <a:t>YK Interconnected strategies</a:t>
            </a:r>
            <a:endParaRPr lang="en-IE" sz="3600" b="1" dirty="0">
              <a:solidFill>
                <a:srgbClr val="99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8417162"/>
              </p:ext>
            </p:extLst>
          </p:nvPr>
        </p:nvGraphicFramePr>
        <p:xfrm>
          <a:off x="1567653" y="1270335"/>
          <a:ext cx="7452319" cy="3625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12352" y="5041427"/>
            <a:ext cx="8326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Underpinned by Interdisciplinary Infant Mental Health Framework </a:t>
            </a:r>
          </a:p>
          <a:p>
            <a:pPr algn="ctr"/>
            <a:endParaRPr lang="en-I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Supported by an integrated Research and Evaluation </a:t>
            </a:r>
          </a:p>
        </p:txBody>
      </p:sp>
    </p:spTree>
    <p:extLst>
      <p:ext uri="{BB962C8B-B14F-4D97-AF65-F5344CB8AC3E}">
        <p14:creationId xmlns:p14="http://schemas.microsoft.com/office/powerpoint/2010/main" val="296677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Sample of data sources</a:t>
            </a:r>
            <a:endParaRPr lang="en-I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838201" y="1269999"/>
            <a:ext cx="9096023" cy="5323305"/>
          </a:xfrm>
        </p:spPr>
        <p:txBody>
          <a:bodyPr>
            <a:normAutofit/>
          </a:bodyPr>
          <a:lstStyle/>
          <a:p>
            <a:r>
              <a:rPr lang="en-IE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area statistics </a:t>
            </a:r>
            <a:r>
              <a:rPr lang="en-IE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2011Census (Cork City Council)</a:t>
            </a:r>
          </a:p>
          <a:p>
            <a:r>
              <a:rPr lang="en-IE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Micra</a:t>
            </a:r>
            <a:r>
              <a:rPr lang="en-IE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 - Reading </a:t>
            </a:r>
            <a:r>
              <a:rPr lang="en-I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</a:t>
            </a:r>
            <a:r>
              <a:rPr lang="en-IE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attainment  </a:t>
            </a:r>
            <a:r>
              <a:rPr lang="en-IE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Standardised testing in Irish</a:t>
            </a:r>
            <a:r>
              <a:rPr lang="en-IE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Schools obtained from Primary Schools</a:t>
            </a:r>
          </a:p>
          <a:p>
            <a:pPr marL="0" indent="0">
              <a:buNone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Data collected by the YK:</a:t>
            </a:r>
            <a:endParaRPr lang="en-I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Strengths and Difficulties Questionnaire (SDQ) </a:t>
            </a:r>
            <a:r>
              <a:rPr lang="en-IE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teacher-completed (Junior Infants in Primary Schools) </a:t>
            </a:r>
          </a:p>
          <a:p>
            <a:r>
              <a:rPr lang="en-IE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Pre-school Language Scale 5</a:t>
            </a:r>
            <a:r>
              <a:rPr lang="en-IE" sz="2400" b="1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IE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Edition (PSL-5) </a:t>
            </a:r>
            <a:r>
              <a:rPr lang="en-IE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testing of Junior Infants by YK Oral Language Officers</a:t>
            </a:r>
          </a:p>
          <a:p>
            <a:r>
              <a:rPr lang="en-IE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 </a:t>
            </a:r>
            <a:r>
              <a:rPr lang="en-I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Childhood Environment Rating </a:t>
            </a:r>
            <a:r>
              <a:rPr lang="en-IE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(ECERS</a:t>
            </a:r>
            <a:r>
              <a:rPr lang="en-IE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external independent assessment of child care settings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379" y="5717969"/>
            <a:ext cx="3452622" cy="10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634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38201" y="212726"/>
            <a:ext cx="9585492" cy="1057274"/>
          </a:xfrm>
        </p:spPr>
        <p:txBody>
          <a:bodyPr/>
          <a:lstStyle/>
          <a:p>
            <a:r>
              <a:rPr lang="en-I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YK catchment area demographic profile</a:t>
            </a:r>
            <a:r>
              <a:rPr lang="en-I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IE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(Total population 12,000)</a:t>
            </a:r>
            <a:endParaRPr lang="en-I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866872"/>
              </p:ext>
            </p:extLst>
          </p:nvPr>
        </p:nvGraphicFramePr>
        <p:xfrm>
          <a:off x="1014646" y="1413849"/>
          <a:ext cx="9409047" cy="5022940"/>
        </p:xfrm>
        <a:graphic>
          <a:graphicData uri="http://schemas.openxmlformats.org/drawingml/2006/table">
            <a:tbl>
              <a:tblPr firstRow="1" bandRow="1"/>
              <a:tblGrid>
                <a:gridCol w="4160542"/>
                <a:gridCol w="2630905"/>
                <a:gridCol w="2617600"/>
              </a:tblGrid>
              <a:tr h="578724">
                <a:tc>
                  <a:txBody>
                    <a:bodyPr/>
                    <a:lstStyle/>
                    <a:p>
                      <a:endParaRPr lang="en-IE" sz="1100" dirty="0">
                        <a:effectLst/>
                        <a:latin typeface="Calibri"/>
                      </a:endParaRPr>
                    </a:p>
                  </a:txBody>
                  <a:tcPr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YK catchment area </a:t>
                      </a:r>
                      <a:endParaRPr lang="en-IE" sz="1600" b="1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(% </a:t>
                      </a:r>
                      <a:r>
                        <a:rPr lang="en-IE" sz="16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population)</a:t>
                      </a:r>
                      <a:endParaRPr lang="en-IE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Ireland</a:t>
                      </a:r>
                      <a:endParaRPr lang="en-IE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(% population)</a:t>
                      </a:r>
                      <a:endParaRPr lang="en-IE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2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Post secondary education (≥15 years)</a:t>
                      </a:r>
                      <a:endParaRPr lang="en-IE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0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17%</a:t>
                      </a:r>
                      <a:endParaRPr lang="en-IE" sz="20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44%</a:t>
                      </a:r>
                      <a:endParaRPr lang="en-IE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762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Unemployed</a:t>
                      </a:r>
                    </a:p>
                  </a:txBody>
                  <a:tcPr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0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30%</a:t>
                      </a:r>
                      <a:endParaRPr lang="en-IE" sz="20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15%</a:t>
                      </a:r>
                      <a:endParaRPr lang="en-IE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62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Renting from Local Authority</a:t>
                      </a:r>
                    </a:p>
                  </a:txBody>
                  <a:tcPr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38%</a:t>
                      </a:r>
                      <a:endParaRPr lang="en-IE" sz="20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8%</a:t>
                      </a:r>
                    </a:p>
                  </a:txBody>
                  <a:tcPr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62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Ethnicity – White Irish</a:t>
                      </a:r>
                    </a:p>
                  </a:txBody>
                  <a:tcPr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90%</a:t>
                      </a:r>
                      <a:endParaRPr lang="en-IE" sz="20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85%</a:t>
                      </a:r>
                      <a:endParaRPr lang="en-IE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62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Private households with Children</a:t>
                      </a:r>
                    </a:p>
                  </a:txBody>
                  <a:tcPr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0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52%</a:t>
                      </a:r>
                      <a:endParaRPr lang="en-IE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49%</a:t>
                      </a:r>
                      <a:endParaRPr lang="en-IE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62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Children under 15</a:t>
                      </a:r>
                    </a:p>
                  </a:txBody>
                  <a:tcPr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0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21%</a:t>
                      </a:r>
                      <a:endParaRPr lang="en-IE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21%</a:t>
                      </a:r>
                      <a:endParaRPr lang="en-IE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62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Families with children under 15:</a:t>
                      </a:r>
                      <a:endParaRPr lang="en-IE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IE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IE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021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Couples with Children</a:t>
                      </a:r>
                    </a:p>
                  </a:txBody>
                  <a:tcPr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0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45%</a:t>
                      </a:r>
                      <a:endParaRPr lang="en-IE" sz="20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78%</a:t>
                      </a:r>
                      <a:endParaRPr lang="en-IE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021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Lone mothers</a:t>
                      </a:r>
                    </a:p>
                  </a:txBody>
                  <a:tcPr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0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54%</a:t>
                      </a:r>
                      <a:endParaRPr lang="en-IE" sz="20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21%</a:t>
                      </a:r>
                      <a:endParaRPr lang="en-IE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021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Lone Fathers</a:t>
                      </a:r>
                    </a:p>
                  </a:txBody>
                  <a:tcPr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000" b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1.5%</a:t>
                      </a:r>
                      <a:endParaRPr lang="en-IE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1.5%</a:t>
                      </a:r>
                    </a:p>
                  </a:txBody>
                  <a:tcPr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772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7131" y="269591"/>
            <a:ext cx="10515600" cy="1325563"/>
          </a:xfrm>
        </p:spPr>
        <p:txBody>
          <a:bodyPr/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Literacy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MICRA-T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(Mary Immaculate Reading Attainment Test) </a:t>
            </a: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Standardised reading test used across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Irish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primary schools 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Results presented by 20</a:t>
            </a:r>
            <a:r>
              <a:rPr lang="en-GB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percentile (based on 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the scores of 10,000 pupils in the 2002-2003 school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year). </a:t>
            </a:r>
          </a:p>
          <a:p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Not routinely available for research purposes but aggregated results provided by 3 schools to YK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379" y="5717969"/>
            <a:ext cx="3452622" cy="10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9288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761</TotalTime>
  <Words>1024</Words>
  <Application>Microsoft Office PowerPoint</Application>
  <PresentationFormat>Widescreen</PresentationFormat>
  <Paragraphs>184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Sue Ellen Francisco </vt:lpstr>
      <vt:lpstr>Office Theme</vt:lpstr>
      <vt:lpstr>Addressing Quality in Childcare: A Case Study of A Community Wide Approach to Improve Outcomes for Children in a Disadvantaged Area</vt:lpstr>
      <vt:lpstr>Location</vt:lpstr>
      <vt:lpstr>PowerPoint Presentation</vt:lpstr>
      <vt:lpstr>Child poverty </vt:lpstr>
      <vt:lpstr>Young Knocknaheeny Area Based Childhood Programme (YK)</vt:lpstr>
      <vt:lpstr>YK Interconnected strategies</vt:lpstr>
      <vt:lpstr>Sample of data sources</vt:lpstr>
      <vt:lpstr>YK catchment area demographic profile (Total population 12,000)</vt:lpstr>
      <vt:lpstr>Literacy</vt:lpstr>
      <vt:lpstr>Micra T Class-based Scores across 3 schools in 2014 (n = 429 students)</vt:lpstr>
      <vt:lpstr>Speech &amp; Language Difficulties  PLS5 May/June 2015 (n=117 Junior Infants in 4 schools)</vt:lpstr>
      <vt:lpstr>Early Years Service Quality (2015)</vt:lpstr>
      <vt:lpstr> A Community of Early Years settings driving an ongoing evidence informed quality improvement strategy </vt:lpstr>
      <vt:lpstr>Early Years Care and Education</vt:lpstr>
      <vt:lpstr>Learning to date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Jenna Russell</dc:creator>
  <cp:lastModifiedBy>Tracie L</cp:lastModifiedBy>
  <cp:revision>37</cp:revision>
  <cp:lastPrinted>2017-08-28T13:07:12Z</cp:lastPrinted>
  <dcterms:created xsi:type="dcterms:W3CDTF">2017-03-22T09:26:20Z</dcterms:created>
  <dcterms:modified xsi:type="dcterms:W3CDTF">2017-10-10T13:34:58Z</dcterms:modified>
</cp:coreProperties>
</file>